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68" r:id="rId2"/>
  </p:sldMasterIdLst>
  <p:sldIdLst>
    <p:sldId id="279" r:id="rId3"/>
    <p:sldId id="256" r:id="rId4"/>
    <p:sldId id="281" r:id="rId5"/>
    <p:sldId id="266" r:id="rId6"/>
    <p:sldId id="282" r:id="rId7"/>
    <p:sldId id="267" r:id="rId8"/>
    <p:sldId id="268" r:id="rId9"/>
    <p:sldId id="269" r:id="rId10"/>
    <p:sldId id="257" r:id="rId11"/>
    <p:sldId id="258" r:id="rId12"/>
    <p:sldId id="259" r:id="rId13"/>
    <p:sldId id="260" r:id="rId14"/>
    <p:sldId id="261" r:id="rId15"/>
    <p:sldId id="262" r:id="rId16"/>
    <p:sldId id="283" r:id="rId17"/>
    <p:sldId id="263" r:id="rId18"/>
    <p:sldId id="284" r:id="rId19"/>
    <p:sldId id="264" r:id="rId20"/>
    <p:sldId id="285" r:id="rId21"/>
    <p:sldId id="265" r:id="rId22"/>
    <p:sldId id="286" r:id="rId23"/>
    <p:sldId id="270" r:id="rId24"/>
    <p:sldId id="271" r:id="rId25"/>
    <p:sldId id="272" r:id="rId26"/>
    <p:sldId id="273" r:id="rId27"/>
    <p:sldId id="274" r:id="rId28"/>
    <p:sldId id="287" r:id="rId29"/>
    <p:sldId id="275" r:id="rId30"/>
    <p:sldId id="276" r:id="rId31"/>
    <p:sldId id="277" r:id="rId32"/>
    <p:sldId id="288" r:id="rId33"/>
    <p:sldId id="280" r:id="rId3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390B8E-6458-4723-B6B6-7C6AC1BE3B7B}"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E3B3A-C47F-4DD0-B2D0-F07D91C034B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90B8E-6458-4723-B6B6-7C6AC1BE3B7B}"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E3B3A-C47F-4DD0-B2D0-F07D91C034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90B8E-6458-4723-B6B6-7C6AC1BE3B7B}"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E3B3A-C47F-4DD0-B2D0-F07D91C034B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390B8E-6458-4723-B6B6-7C6AC1BE3B7B}"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E3B3A-C47F-4DD0-B2D0-F07D91C034B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390B8E-6458-4723-B6B6-7C6AC1BE3B7B}"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E3B3A-C47F-4DD0-B2D0-F07D91C034B6}"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390B8E-6458-4723-B6B6-7C6AC1BE3B7B}"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E3B3A-C47F-4DD0-B2D0-F07D91C034B6}"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390B8E-6458-4723-B6B6-7C6AC1BE3B7B}" type="datetimeFigureOut">
              <a:rPr lang="en-US" smtClean="0"/>
              <a:t>8/14/2015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E3B3A-C47F-4DD0-B2D0-F07D91C034B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390B8E-6458-4723-B6B6-7C6AC1BE3B7B}" type="datetimeFigureOut">
              <a:rPr lang="en-US" smtClean="0"/>
              <a:t>8/14/2015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AE3B3A-C47F-4DD0-B2D0-F07D91C034B6}"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390B8E-6458-4723-B6B6-7C6AC1BE3B7B}" type="datetimeFigureOut">
              <a:rPr lang="en-US" smtClean="0"/>
              <a:t>8/14/2015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AE3B3A-C47F-4DD0-B2D0-F07D91C034B6}"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90B8E-6458-4723-B6B6-7C6AC1BE3B7B}" type="datetimeFigureOut">
              <a:rPr lang="en-US" smtClean="0"/>
              <a:t>8/14/2015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AE3B3A-C47F-4DD0-B2D0-F07D91C034B6}"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64390B8E-6458-4723-B6B6-7C6AC1BE3B7B}" type="datetimeFigureOut">
              <a:rPr lang="en-US" smtClean="0"/>
              <a:t>8/14/2015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DAE3B3A-C47F-4DD0-B2D0-F07D91C034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390B8E-6458-4723-B6B6-7C6AC1BE3B7B}"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E3B3A-C47F-4DD0-B2D0-F07D91C034B6}"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390B8E-6458-4723-B6B6-7C6AC1BE3B7B}" type="datetimeFigureOut">
              <a:rPr lang="en-US" smtClean="0"/>
              <a:t>8/14/2015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E3B3A-C47F-4DD0-B2D0-F07D91C034B6}"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90B8E-6458-4723-B6B6-7C6AC1BE3B7B}"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E3B3A-C47F-4DD0-B2D0-F07D91C034B6}"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90B8E-6458-4723-B6B6-7C6AC1BE3B7B}"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E3B3A-C47F-4DD0-B2D0-F07D91C034B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390B8E-6458-4723-B6B6-7C6AC1BE3B7B}"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E3B3A-C47F-4DD0-B2D0-F07D91C034B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390B8E-6458-4723-B6B6-7C6AC1BE3B7B}" type="datetimeFigureOut">
              <a:rPr lang="en-US" smtClean="0"/>
              <a:t>8/14/2015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E3B3A-C47F-4DD0-B2D0-F07D91C034B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390B8E-6458-4723-B6B6-7C6AC1BE3B7B}" type="datetimeFigureOut">
              <a:rPr lang="en-US" smtClean="0"/>
              <a:t>8/14/2015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AE3B3A-C47F-4DD0-B2D0-F07D91C034B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390B8E-6458-4723-B6B6-7C6AC1BE3B7B}" type="datetimeFigureOut">
              <a:rPr lang="en-US" smtClean="0"/>
              <a:t>8/14/2015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AE3B3A-C47F-4DD0-B2D0-F07D91C034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90B8E-6458-4723-B6B6-7C6AC1BE3B7B}" type="datetimeFigureOut">
              <a:rPr lang="en-US" smtClean="0"/>
              <a:t>8/14/2015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AE3B3A-C47F-4DD0-B2D0-F07D91C034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64390B8E-6458-4723-B6B6-7C6AC1BE3B7B}" type="datetimeFigureOut">
              <a:rPr lang="en-US" smtClean="0"/>
              <a:t>8/14/2015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DAE3B3A-C47F-4DD0-B2D0-F07D91C034B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390B8E-6458-4723-B6B6-7C6AC1BE3B7B}" type="datetimeFigureOut">
              <a:rPr lang="en-US" smtClean="0"/>
              <a:t>8/14/2015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E3B3A-C47F-4DD0-B2D0-F07D91C034B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4390B8E-6458-4723-B6B6-7C6AC1BE3B7B}" type="datetimeFigureOut">
              <a:rPr lang="en-US" smtClean="0"/>
              <a:t>8/14/2015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DAE3B3A-C47F-4DD0-B2D0-F07D91C034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4390B8E-6458-4723-B6B6-7C6AC1BE3B7B}" type="datetimeFigureOut">
              <a:rPr lang="en-US" smtClean="0"/>
              <a:t>8/14/2015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DAE3B3A-C47F-4DD0-B2D0-F07D91C034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7520940" cy="2633172"/>
          </a:xfrm>
        </p:spPr>
        <p:txBody>
          <a:bodyPr>
            <a:noAutofit/>
          </a:bodyPr>
          <a:lstStyle/>
          <a:p>
            <a:pPr marL="0" indent="0">
              <a:buNone/>
            </a:pPr>
            <a:r>
              <a:rPr lang="en-US" sz="2800" dirty="0" smtClean="0"/>
              <a:t>“For a dyslexic who does not yet know they are dyslexic, life is like a big high wall you never think you will be able to climb or get over.  The moment you understand there is something called dyslexia, and there are ways of getting around the problem, the whole world opens up.”</a:t>
            </a:r>
          </a:p>
          <a:p>
            <a:pPr marL="0" indent="0">
              <a:buNone/>
            </a:pPr>
            <a:endParaRPr lang="en-US" sz="2800" dirty="0" smtClean="0"/>
          </a:p>
          <a:p>
            <a:pPr marL="0" indent="0">
              <a:buNone/>
            </a:pPr>
            <a:r>
              <a:rPr lang="en-US" sz="2800" dirty="0"/>
              <a:t>	</a:t>
            </a:r>
            <a:r>
              <a:rPr lang="en-US" sz="2800" dirty="0" smtClean="0"/>
              <a:t>			Sir Jackie Stewart</a:t>
            </a:r>
            <a:endParaRPr lang="en-US" sz="2800" dirty="0"/>
          </a:p>
        </p:txBody>
      </p:sp>
    </p:spTree>
    <p:extLst>
      <p:ext uri="{BB962C8B-B14F-4D97-AF65-F5344CB8AC3E}">
        <p14:creationId xmlns:p14="http://schemas.microsoft.com/office/powerpoint/2010/main" val="3394323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8400" y="6096000"/>
            <a:ext cx="2682240" cy="548640"/>
          </a:xfrm>
        </p:spPr>
        <p:txBody>
          <a:bodyPr/>
          <a:lstStyle/>
          <a:p>
            <a:r>
              <a:rPr lang="en-US" b="1" dirty="0" smtClean="0"/>
              <a:t>(TEC) 21.054</a:t>
            </a:r>
            <a:endParaRPr lang="en-US" b="1"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4800" dirty="0" smtClean="0"/>
              <a:t>To ensure that teachers are knowledgeable about dyslexia all educators who teach students with dyslexia are required to have continuing education and awareness. </a:t>
            </a:r>
            <a:endParaRPr lang="en-US" sz="4800" dirty="0"/>
          </a:p>
        </p:txBody>
      </p:sp>
    </p:spTree>
    <p:extLst>
      <p:ext uri="{BB962C8B-B14F-4D97-AF65-F5344CB8AC3E}">
        <p14:creationId xmlns:p14="http://schemas.microsoft.com/office/powerpoint/2010/main" val="3834546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6172200"/>
            <a:ext cx="7520940" cy="548640"/>
          </a:xfrm>
        </p:spPr>
        <p:txBody>
          <a:bodyPr>
            <a:normAutofit/>
          </a:bodyPr>
          <a:lstStyle/>
          <a:p>
            <a:r>
              <a:rPr lang="en-US" b="1" dirty="0" smtClean="0"/>
              <a:t>(TEC) §38.003 Definition of Dyslexia</a:t>
            </a:r>
            <a:endParaRPr lang="en-US" b="1" dirty="0"/>
          </a:p>
        </p:txBody>
      </p:sp>
      <p:sp>
        <p:nvSpPr>
          <p:cNvPr id="3" name="Content Placeholder 2"/>
          <p:cNvSpPr>
            <a:spLocks noGrp="1"/>
          </p:cNvSpPr>
          <p:nvPr>
            <p:ph idx="1"/>
          </p:nvPr>
        </p:nvSpPr>
        <p:spPr>
          <a:xfrm>
            <a:off x="838200" y="533400"/>
            <a:ext cx="7520940" cy="3579849"/>
          </a:xfrm>
        </p:spPr>
        <p:txBody>
          <a:bodyPr>
            <a:noAutofit/>
          </a:bodyPr>
          <a:lstStyle/>
          <a:p>
            <a:pPr marL="0" indent="0">
              <a:spcBef>
                <a:spcPts val="0"/>
              </a:spcBef>
            </a:pPr>
            <a:r>
              <a:rPr lang="en-US" sz="4000" dirty="0" smtClean="0"/>
              <a:t>(1) “Dyslexia means a disorder of constitutional origin manifested by a difficulty in learning to read, write, or spell, despite conventional instruction, adequate intelligence, and sociocultural opportunity.</a:t>
            </a:r>
            <a:endParaRPr lang="en-US" sz="4000" dirty="0"/>
          </a:p>
        </p:txBody>
      </p:sp>
    </p:spTree>
    <p:extLst>
      <p:ext uri="{BB962C8B-B14F-4D97-AF65-F5344CB8AC3E}">
        <p14:creationId xmlns:p14="http://schemas.microsoft.com/office/powerpoint/2010/main" val="859351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1000"/>
            <a:ext cx="7520940" cy="3579849"/>
          </a:xfrm>
        </p:spPr>
        <p:txBody>
          <a:bodyPr>
            <a:noAutofit/>
          </a:bodyPr>
          <a:lstStyle/>
          <a:p>
            <a:pPr marL="0" indent="0">
              <a:lnSpc>
                <a:spcPct val="120000"/>
              </a:lnSpc>
              <a:buNone/>
            </a:pPr>
            <a:r>
              <a:rPr lang="en-US" sz="3600" dirty="0" smtClean="0"/>
              <a:t>(2) “Related disorders” include disorders similar to or related to dyslexia such as developmental auditory imperceptions, dysphasia, specific developmental dyslexia, developmental dysgraphia, and developmental spelling disability.</a:t>
            </a:r>
            <a:endParaRPr lang="en-US" sz="3600" dirty="0"/>
          </a:p>
        </p:txBody>
      </p:sp>
    </p:spTree>
    <p:extLst>
      <p:ext uri="{BB962C8B-B14F-4D97-AF65-F5344CB8AC3E}">
        <p14:creationId xmlns:p14="http://schemas.microsoft.com/office/powerpoint/2010/main" val="505036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10200"/>
            <a:ext cx="8763000" cy="1600200"/>
          </a:xfrm>
        </p:spPr>
        <p:txBody>
          <a:bodyPr>
            <a:noAutofit/>
          </a:bodyPr>
          <a:lstStyle/>
          <a:p>
            <a:pPr algn="ctr"/>
            <a:r>
              <a:rPr lang="en-US" sz="3200" b="1" dirty="0" smtClean="0"/>
              <a:t>International Dyslexia Association Definition</a:t>
            </a:r>
            <a:endParaRPr lang="en-US" sz="3200" b="1" dirty="0"/>
          </a:p>
        </p:txBody>
      </p:sp>
      <p:sp>
        <p:nvSpPr>
          <p:cNvPr id="3" name="Content Placeholder 2"/>
          <p:cNvSpPr>
            <a:spLocks noGrp="1"/>
          </p:cNvSpPr>
          <p:nvPr>
            <p:ph idx="1"/>
          </p:nvPr>
        </p:nvSpPr>
        <p:spPr>
          <a:xfrm>
            <a:off x="152400" y="381000"/>
            <a:ext cx="8839200" cy="2743200"/>
          </a:xfrm>
        </p:spPr>
        <p:txBody>
          <a:bodyPr>
            <a:noAutofit/>
          </a:bodyPr>
          <a:lstStyle/>
          <a:p>
            <a:pPr marL="0" indent="0">
              <a:buNone/>
            </a:pPr>
            <a:r>
              <a:rPr lang="en-US" sz="3200" dirty="0" smtClean="0"/>
              <a:t>Dyslexia is a specific learning disability that is neurological in origin.  It is characterized by difficulties with accurate and/or fluent word recognition and by poor spelling and decoding abilities.  These difficulties typically result from a deficit in the phonological component of language that is often unexpected in relation to other cognitive abilities and the provision of effective classroom instruction.</a:t>
            </a:r>
            <a:endParaRPr lang="en-US" sz="3200" dirty="0"/>
          </a:p>
        </p:txBody>
      </p:sp>
    </p:spTree>
    <p:extLst>
      <p:ext uri="{BB962C8B-B14F-4D97-AF65-F5344CB8AC3E}">
        <p14:creationId xmlns:p14="http://schemas.microsoft.com/office/powerpoint/2010/main" val="3307913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867400"/>
            <a:ext cx="7520940" cy="548640"/>
          </a:xfrm>
        </p:spPr>
        <p:txBody>
          <a:bodyPr>
            <a:noAutofit/>
          </a:bodyPr>
          <a:lstStyle/>
          <a:p>
            <a:pPr algn="ctr"/>
            <a:r>
              <a:rPr lang="en-US" sz="3200" dirty="0" smtClean="0"/>
              <a:t>International Dyslexia Association Definition</a:t>
            </a:r>
            <a:endParaRPr lang="en-US" sz="3200" dirty="0"/>
          </a:p>
        </p:txBody>
      </p:sp>
      <p:sp>
        <p:nvSpPr>
          <p:cNvPr id="3" name="Content Placeholder 2"/>
          <p:cNvSpPr>
            <a:spLocks noGrp="1"/>
          </p:cNvSpPr>
          <p:nvPr>
            <p:ph idx="1"/>
          </p:nvPr>
        </p:nvSpPr>
        <p:spPr>
          <a:xfrm>
            <a:off x="762000" y="304800"/>
            <a:ext cx="7520940" cy="3579849"/>
          </a:xfrm>
        </p:spPr>
        <p:txBody>
          <a:bodyPr>
            <a:noAutofit/>
          </a:bodyPr>
          <a:lstStyle/>
          <a:p>
            <a:pPr marL="0" indent="0">
              <a:buNone/>
            </a:pPr>
            <a:r>
              <a:rPr lang="en-US" sz="4000" dirty="0" smtClean="0"/>
              <a:t>Secondary consequences may include problems in reading comprehension and reduced reading experience that can impede growth of vocabulary and background knowledge.</a:t>
            </a:r>
          </a:p>
          <a:p>
            <a:pPr marL="0" indent="0">
              <a:buNone/>
            </a:pPr>
            <a:r>
              <a:rPr lang="en-US" sz="2000" dirty="0" smtClean="0"/>
              <a:t>(Adopted by the International Dyslexia Association Board of Directors, November 12, 2002)</a:t>
            </a:r>
            <a:endParaRPr lang="en-US" sz="2000" dirty="0"/>
          </a:p>
        </p:txBody>
      </p:sp>
    </p:spTree>
    <p:extLst>
      <p:ext uri="{BB962C8B-B14F-4D97-AF65-F5344CB8AC3E}">
        <p14:creationId xmlns:p14="http://schemas.microsoft.com/office/powerpoint/2010/main" val="2481129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610600" cy="3579849"/>
          </a:xfrm>
        </p:spPr>
        <p:txBody>
          <a:bodyPr>
            <a:noAutofit/>
          </a:bodyPr>
          <a:lstStyle/>
          <a:p>
            <a:pPr algn="ctr"/>
            <a:r>
              <a:rPr lang="en-US" sz="6600" dirty="0"/>
              <a:t>Primary </a:t>
            </a:r>
            <a:endParaRPr lang="en-US" sz="6600" dirty="0" smtClean="0"/>
          </a:p>
          <a:p>
            <a:pPr algn="ctr"/>
            <a:r>
              <a:rPr lang="en-US" sz="6600" dirty="0" smtClean="0"/>
              <a:t>Reading and Spelling </a:t>
            </a:r>
            <a:r>
              <a:rPr lang="en-US" sz="6600" dirty="0"/>
              <a:t>Characteristics of Dyslexia</a:t>
            </a:r>
          </a:p>
        </p:txBody>
      </p:sp>
    </p:spTree>
    <p:extLst>
      <p:ext uri="{BB962C8B-B14F-4D97-AF65-F5344CB8AC3E}">
        <p14:creationId xmlns:p14="http://schemas.microsoft.com/office/powerpoint/2010/main" val="17635340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81000"/>
            <a:ext cx="7520940" cy="3579849"/>
          </a:xfrm>
        </p:spPr>
        <p:txBody>
          <a:bodyPr>
            <a:noAutofit/>
          </a:bodyPr>
          <a:lstStyle/>
          <a:p>
            <a:pPr marL="571500" indent="-571500">
              <a:buFont typeface="Arial" panose="020B0604020202020204" pitchFamily="34" charset="0"/>
              <a:buChar char="•"/>
            </a:pPr>
            <a:r>
              <a:rPr lang="en-US" sz="3600" dirty="0" smtClean="0"/>
              <a:t>Difficulty reading words in isolation</a:t>
            </a:r>
          </a:p>
          <a:p>
            <a:pPr marL="571500" indent="-571500">
              <a:buFont typeface="Arial" panose="020B0604020202020204" pitchFamily="34" charset="0"/>
              <a:buChar char="•"/>
            </a:pPr>
            <a:r>
              <a:rPr lang="en-US" sz="3600" dirty="0" smtClean="0"/>
              <a:t>Difficulty accurately decoding unfamiliar words</a:t>
            </a:r>
          </a:p>
          <a:p>
            <a:pPr marL="571500" indent="-571500">
              <a:buFont typeface="Arial" panose="020B0604020202020204" pitchFamily="34" charset="0"/>
              <a:buChar char="•"/>
            </a:pPr>
            <a:r>
              <a:rPr lang="en-US" sz="3600" dirty="0" smtClean="0"/>
              <a:t>Difficulty with oral reading</a:t>
            </a:r>
          </a:p>
          <a:p>
            <a:pPr marL="0" indent="0"/>
            <a:r>
              <a:rPr lang="en-US" sz="3600" dirty="0"/>
              <a:t> </a:t>
            </a:r>
            <a:r>
              <a:rPr lang="en-US" sz="3600" dirty="0" smtClean="0"/>
              <a:t>    (slow, inaccurate, or labored)</a:t>
            </a:r>
          </a:p>
          <a:p>
            <a:pPr marL="571500" indent="-571500">
              <a:buFont typeface="Arial" panose="020B0604020202020204" pitchFamily="34" charset="0"/>
              <a:buChar char="•"/>
            </a:pPr>
            <a:r>
              <a:rPr lang="en-US" sz="3600" dirty="0" smtClean="0"/>
              <a:t>Difficulty spelling</a:t>
            </a:r>
          </a:p>
          <a:p>
            <a:endParaRPr lang="en-US" sz="3600" dirty="0"/>
          </a:p>
        </p:txBody>
      </p:sp>
      <p:sp>
        <p:nvSpPr>
          <p:cNvPr id="4" name="TextBox 3"/>
          <p:cNvSpPr txBox="1"/>
          <p:nvPr/>
        </p:nvSpPr>
        <p:spPr>
          <a:xfrm>
            <a:off x="380999" y="4412791"/>
            <a:ext cx="8077201" cy="461665"/>
          </a:xfrm>
          <a:prstGeom prst="rect">
            <a:avLst/>
          </a:prstGeom>
          <a:noFill/>
        </p:spPr>
        <p:txBody>
          <a:bodyPr wrap="square" rtlCol="0">
            <a:spAutoFit/>
          </a:bodyPr>
          <a:lstStyle/>
          <a:p>
            <a:r>
              <a:rPr lang="en-US" sz="2400" b="1" i="1" dirty="0" smtClean="0"/>
              <a:t>Individuals demonstrate differences in degree of impairment</a:t>
            </a:r>
            <a:endParaRPr lang="en-US" sz="2400" b="1" i="1" dirty="0" smtClean="0"/>
          </a:p>
        </p:txBody>
      </p:sp>
    </p:spTree>
    <p:extLst>
      <p:ext uri="{BB962C8B-B14F-4D97-AF65-F5344CB8AC3E}">
        <p14:creationId xmlns:p14="http://schemas.microsoft.com/office/powerpoint/2010/main" val="4077131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822960" y="1100629"/>
            <a:ext cx="7482840" cy="1566372"/>
          </a:xfrm>
        </p:spPr>
        <p:txBody>
          <a:bodyPr>
            <a:noAutofit/>
          </a:bodyPr>
          <a:lstStyle/>
          <a:p>
            <a:pPr algn="ctr"/>
            <a:r>
              <a:rPr lang="en-US" sz="6000" dirty="0" smtClean="0"/>
              <a:t>Reading and Spelling characteristics are most often associated with:</a:t>
            </a:r>
            <a:endParaRPr lang="en-US" sz="6000" dirty="0"/>
          </a:p>
        </p:txBody>
      </p:sp>
    </p:spTree>
    <p:extLst>
      <p:ext uri="{BB962C8B-B14F-4D97-AF65-F5344CB8AC3E}">
        <p14:creationId xmlns:p14="http://schemas.microsoft.com/office/powerpoint/2010/main" val="3346456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04800"/>
            <a:ext cx="7520940" cy="3579849"/>
          </a:xfrm>
        </p:spPr>
        <p:txBody>
          <a:bodyPr>
            <a:noAutofit/>
          </a:bodyPr>
          <a:lstStyle/>
          <a:p>
            <a:pPr marL="457200" indent="-457200">
              <a:buFont typeface="Arial" panose="020B0604020202020204" pitchFamily="34" charset="0"/>
              <a:buChar char="•"/>
            </a:pPr>
            <a:r>
              <a:rPr lang="en-US" sz="3100" dirty="0" smtClean="0"/>
              <a:t>Segmenting, blending, and manipulating sounds in words (phonemic awareness)</a:t>
            </a:r>
          </a:p>
          <a:p>
            <a:pPr marL="457200" indent="-457200">
              <a:buFont typeface="Arial" panose="020B0604020202020204" pitchFamily="34" charset="0"/>
              <a:buChar char="•"/>
            </a:pPr>
            <a:r>
              <a:rPr lang="en-US" sz="3100" dirty="0" smtClean="0"/>
              <a:t>Learning the names of letters and their associated sounds</a:t>
            </a:r>
          </a:p>
          <a:p>
            <a:pPr marL="457200" indent="-457200">
              <a:buFont typeface="Arial" panose="020B0604020202020204" pitchFamily="34" charset="0"/>
              <a:buChar char="•"/>
            </a:pPr>
            <a:r>
              <a:rPr lang="en-US" sz="3100" dirty="0" smtClean="0"/>
              <a:t>Holding information about sounds and words in memory (phonological memory)</a:t>
            </a:r>
          </a:p>
          <a:p>
            <a:pPr marL="457200" indent="-457200">
              <a:buFont typeface="Arial" panose="020B0604020202020204" pitchFamily="34" charset="0"/>
              <a:buChar char="•"/>
            </a:pPr>
            <a:r>
              <a:rPr lang="en-US" sz="3100" dirty="0" smtClean="0"/>
              <a:t>Rapidly recalling the names of familiar objects, colors, or letters of the alphabet (rapid naming)</a:t>
            </a:r>
            <a:endParaRPr lang="en-US" sz="3100" dirty="0"/>
          </a:p>
        </p:txBody>
      </p:sp>
    </p:spTree>
    <p:extLst>
      <p:ext uri="{BB962C8B-B14F-4D97-AF65-F5344CB8AC3E}">
        <p14:creationId xmlns:p14="http://schemas.microsoft.com/office/powerpoint/2010/main" val="20163790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itle 1"/>
          <p:cNvSpPr>
            <a:spLocks noGrp="1"/>
          </p:cNvSpPr>
          <p:nvPr>
            <p:ph idx="1"/>
          </p:nvPr>
        </p:nvSpPr>
        <p:spPr>
          <a:xfrm>
            <a:off x="609600" y="1905000"/>
            <a:ext cx="7520940" cy="2633172"/>
          </a:xfrm>
        </p:spPr>
        <p:txBody>
          <a:bodyPr>
            <a:normAutofit fontScale="97500"/>
          </a:bodyPr>
          <a:lstStyle/>
          <a:p>
            <a:pPr algn="ctr"/>
            <a:r>
              <a:rPr lang="en-US" sz="6200" dirty="0" smtClean="0"/>
              <a:t>Consequences of dyslexia may include:</a:t>
            </a:r>
            <a:r>
              <a:rPr lang="en-US" dirty="0" smtClean="0"/>
              <a:t/>
            </a:r>
            <a:br>
              <a:rPr lang="en-US" dirty="0" smtClean="0"/>
            </a:br>
            <a:endParaRPr lang="en-US" dirty="0"/>
          </a:p>
        </p:txBody>
      </p:sp>
    </p:spTree>
    <p:extLst>
      <p:ext uri="{BB962C8B-B14F-4D97-AF65-F5344CB8AC3E}">
        <p14:creationId xmlns:p14="http://schemas.microsoft.com/office/powerpoint/2010/main" val="2400949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endParaRPr lang="en-US" sz="6000" b="1" dirty="0"/>
          </a:p>
        </p:txBody>
      </p:sp>
      <p:sp>
        <p:nvSpPr>
          <p:cNvPr id="5" name="Content Placeholder 4"/>
          <p:cNvSpPr>
            <a:spLocks noGrp="1"/>
          </p:cNvSpPr>
          <p:nvPr>
            <p:ph idx="1"/>
          </p:nvPr>
        </p:nvSpPr>
        <p:spPr/>
        <p:txBody>
          <a:bodyPr>
            <a:normAutofit/>
          </a:bodyPr>
          <a:lstStyle/>
          <a:p>
            <a:pPr marL="0" indent="0" algn="ctr">
              <a:buNone/>
            </a:pPr>
            <a:r>
              <a:rPr lang="en-US" sz="9600" b="1" dirty="0" smtClean="0"/>
              <a:t>Dyslexia Awareness</a:t>
            </a:r>
          </a:p>
          <a:p>
            <a:pPr marL="0" indent="0" algn="ctr">
              <a:buNone/>
            </a:pPr>
            <a:endParaRPr lang="en-US" sz="4800" b="1" dirty="0"/>
          </a:p>
        </p:txBody>
      </p:sp>
    </p:spTree>
    <p:extLst>
      <p:ext uri="{BB962C8B-B14F-4D97-AF65-F5344CB8AC3E}">
        <p14:creationId xmlns:p14="http://schemas.microsoft.com/office/powerpoint/2010/main" val="30391533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153400" cy="3962400"/>
          </a:xfrm>
        </p:spPr>
        <p:txBody>
          <a:bodyPr>
            <a:noAutofit/>
          </a:bodyPr>
          <a:lstStyle/>
          <a:p>
            <a:pPr marL="571500" indent="-571500">
              <a:buFont typeface="Arial" panose="020B0604020202020204" pitchFamily="34" charset="0"/>
              <a:buChar char="•"/>
            </a:pPr>
            <a:r>
              <a:rPr lang="en-US" sz="4000" dirty="0" smtClean="0"/>
              <a:t>Variable difficulty with aspects of reading comprehension</a:t>
            </a:r>
          </a:p>
          <a:p>
            <a:pPr marL="571500" indent="-571500">
              <a:buFont typeface="Arial" panose="020B0604020202020204" pitchFamily="34" charset="0"/>
              <a:buChar char="•"/>
            </a:pPr>
            <a:r>
              <a:rPr lang="en-US" sz="4000" dirty="0" smtClean="0"/>
              <a:t>Variable difficulty with aspects of written language</a:t>
            </a:r>
          </a:p>
          <a:p>
            <a:pPr marL="571500" indent="-571500">
              <a:buFont typeface="Arial" panose="020B0604020202020204" pitchFamily="34" charset="0"/>
              <a:buChar char="•"/>
            </a:pPr>
            <a:r>
              <a:rPr lang="en-US" sz="4000" dirty="0" smtClean="0"/>
              <a:t>Limited vocabulary growth due to reduced reading experiences</a:t>
            </a:r>
          </a:p>
          <a:p>
            <a:endParaRPr lang="en-US" sz="4000" dirty="0"/>
          </a:p>
        </p:txBody>
      </p:sp>
      <p:sp>
        <p:nvSpPr>
          <p:cNvPr id="5" name="TextBox 4"/>
          <p:cNvSpPr txBox="1"/>
          <p:nvPr/>
        </p:nvSpPr>
        <p:spPr>
          <a:xfrm>
            <a:off x="4038600" y="5638800"/>
            <a:ext cx="4800600" cy="830997"/>
          </a:xfrm>
          <a:prstGeom prst="rect">
            <a:avLst/>
          </a:prstGeom>
          <a:noFill/>
        </p:spPr>
        <p:txBody>
          <a:bodyPr wrap="square" rtlCol="0">
            <a:spAutoFit/>
          </a:bodyPr>
          <a:lstStyle/>
          <a:p>
            <a:r>
              <a:rPr lang="en-US" sz="2400" b="1" dirty="0" smtClean="0"/>
              <a:t>(Source </a:t>
            </a:r>
            <a:r>
              <a:rPr lang="en-US" sz="2400" b="1" i="1" dirty="0" smtClean="0"/>
              <a:t>– The Dyslexia Handbook, Revised 2014)</a:t>
            </a:r>
            <a:endParaRPr lang="en-US" sz="2400" b="1" i="1" dirty="0"/>
          </a:p>
        </p:txBody>
      </p:sp>
    </p:spTree>
    <p:extLst>
      <p:ext uri="{BB962C8B-B14F-4D97-AF65-F5344CB8AC3E}">
        <p14:creationId xmlns:p14="http://schemas.microsoft.com/office/powerpoint/2010/main" val="319157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7520940" cy="1642572"/>
          </a:xfrm>
        </p:spPr>
        <p:txBody>
          <a:bodyPr>
            <a:noAutofit/>
          </a:bodyPr>
          <a:lstStyle/>
          <a:p>
            <a:pPr algn="ctr"/>
            <a:r>
              <a:rPr lang="en-US" sz="6000" dirty="0"/>
              <a:t>Common Risk Factors Associated with Dyslexia</a:t>
            </a:r>
          </a:p>
        </p:txBody>
      </p:sp>
    </p:spTree>
    <p:extLst>
      <p:ext uri="{BB962C8B-B14F-4D97-AF65-F5344CB8AC3E}">
        <p14:creationId xmlns:p14="http://schemas.microsoft.com/office/powerpoint/2010/main" val="32994614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01000" cy="4133167"/>
          </a:xfrm>
        </p:spPr>
        <p:txBody>
          <a:bodyPr>
            <a:normAutofit fontScale="92500" lnSpcReduction="10000"/>
          </a:bodyPr>
          <a:lstStyle/>
          <a:p>
            <a:pPr>
              <a:buFont typeface="Arial" panose="020B0604020202020204" pitchFamily="34" charset="0"/>
              <a:buChar char="•"/>
            </a:pPr>
            <a:r>
              <a:rPr lang="en-US" sz="2400" dirty="0" smtClean="0"/>
              <a:t>Delay in learning to talk</a:t>
            </a:r>
          </a:p>
          <a:p>
            <a:pPr>
              <a:buFont typeface="Arial" panose="020B0604020202020204" pitchFamily="34" charset="0"/>
              <a:buChar char="•"/>
            </a:pPr>
            <a:r>
              <a:rPr lang="en-US" sz="2400" dirty="0" smtClean="0"/>
              <a:t>Difficulty with rhyming</a:t>
            </a:r>
          </a:p>
          <a:p>
            <a:pPr>
              <a:buFont typeface="Arial" panose="020B0604020202020204" pitchFamily="34" charset="0"/>
              <a:buChar char="•"/>
            </a:pPr>
            <a:r>
              <a:rPr lang="en-US" sz="2400" dirty="0" smtClean="0"/>
              <a:t>Difficulty pronouncing words (e.g., “</a:t>
            </a:r>
            <a:r>
              <a:rPr lang="en-US" sz="2400" dirty="0" err="1" smtClean="0"/>
              <a:t>pusgetti</a:t>
            </a:r>
            <a:r>
              <a:rPr lang="en-US" sz="2400" dirty="0" smtClean="0"/>
              <a:t>” for “spaghetti,”  “</a:t>
            </a:r>
            <a:r>
              <a:rPr lang="en-US" sz="2400" dirty="0" err="1" smtClean="0"/>
              <a:t>mawn</a:t>
            </a:r>
            <a:r>
              <a:rPr lang="en-US" sz="2400" dirty="0" smtClean="0"/>
              <a:t> lower” for “lawn mower”)</a:t>
            </a:r>
          </a:p>
          <a:p>
            <a:pPr>
              <a:buFont typeface="Arial" panose="020B0604020202020204" pitchFamily="34" charset="0"/>
              <a:buChar char="•"/>
            </a:pPr>
            <a:r>
              <a:rPr lang="en-US" sz="2400" dirty="0" smtClean="0"/>
              <a:t>Poor auditory memory for nursery rhymes and chants</a:t>
            </a:r>
          </a:p>
          <a:p>
            <a:pPr>
              <a:buFont typeface="Arial" panose="020B0604020202020204" pitchFamily="34" charset="0"/>
              <a:buChar char="•"/>
            </a:pPr>
            <a:r>
              <a:rPr lang="en-US" sz="2400" dirty="0" smtClean="0"/>
              <a:t>Difficulty in adding new vocabulary words</a:t>
            </a:r>
          </a:p>
          <a:p>
            <a:pPr>
              <a:buFont typeface="Arial" panose="020B0604020202020204" pitchFamily="34" charset="0"/>
              <a:buChar char="•"/>
            </a:pPr>
            <a:r>
              <a:rPr lang="en-US" sz="2400" dirty="0" smtClean="0"/>
              <a:t>Inability to recall the right word (word retrieval)</a:t>
            </a:r>
          </a:p>
          <a:p>
            <a:pPr>
              <a:buFont typeface="Arial" panose="020B0604020202020204" pitchFamily="34" charset="0"/>
              <a:buChar char="•"/>
            </a:pPr>
            <a:r>
              <a:rPr lang="en-US" sz="2400" dirty="0" smtClean="0"/>
              <a:t>Trouble learning and naming letters and numbers and remembering the letters in his/her name</a:t>
            </a:r>
          </a:p>
          <a:p>
            <a:pPr>
              <a:buFont typeface="Arial" panose="020B0604020202020204" pitchFamily="34" charset="0"/>
              <a:buChar char="•"/>
            </a:pPr>
            <a:r>
              <a:rPr lang="en-US" sz="2400" dirty="0" smtClean="0"/>
              <a:t>Aversion to print (e.g., doesn’t enjoy following along if book is read aloud)</a:t>
            </a:r>
          </a:p>
          <a:p>
            <a:endParaRPr lang="en-US" dirty="0"/>
          </a:p>
        </p:txBody>
      </p:sp>
      <p:sp>
        <p:nvSpPr>
          <p:cNvPr id="4" name="TextBox 3"/>
          <p:cNvSpPr txBox="1"/>
          <p:nvPr/>
        </p:nvSpPr>
        <p:spPr>
          <a:xfrm>
            <a:off x="5486400" y="5803612"/>
            <a:ext cx="3352800" cy="830997"/>
          </a:xfrm>
          <a:prstGeom prst="rect">
            <a:avLst/>
          </a:prstGeom>
          <a:noFill/>
        </p:spPr>
        <p:txBody>
          <a:bodyPr wrap="square" rtlCol="0">
            <a:spAutoFit/>
          </a:bodyPr>
          <a:lstStyle/>
          <a:p>
            <a:pPr algn="ctr"/>
            <a:r>
              <a:rPr lang="en-US" sz="4800" b="1" dirty="0" smtClean="0"/>
              <a:t>Preschool</a:t>
            </a:r>
            <a:endParaRPr lang="en-US" sz="4800" b="1" dirty="0" smtClean="0"/>
          </a:p>
        </p:txBody>
      </p:sp>
    </p:spTree>
    <p:extLst>
      <p:ext uri="{BB962C8B-B14F-4D97-AF65-F5344CB8AC3E}">
        <p14:creationId xmlns:p14="http://schemas.microsoft.com/office/powerpoint/2010/main" val="32930202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5638800"/>
          </a:xfrm>
        </p:spPr>
        <p:txBody>
          <a:bodyPr>
            <a:noAutofit/>
          </a:bodyPr>
          <a:lstStyle/>
          <a:p>
            <a:pPr lvl="0">
              <a:spcBef>
                <a:spcPts val="0"/>
              </a:spcBef>
              <a:buFont typeface="Arial" panose="020B0604020202020204" pitchFamily="34" charset="0"/>
              <a:buChar char="•"/>
              <a:tabLst>
                <a:tab pos="457200" algn="l"/>
              </a:tabLst>
            </a:pPr>
            <a:r>
              <a:rPr lang="en-US" sz="2100" dirty="0">
                <a:solidFill>
                  <a:srgbClr val="000000"/>
                </a:solidFill>
                <a:ea typeface="Times New Roman"/>
                <a:cs typeface="Times New Roman"/>
              </a:rPr>
              <a:t>Difficulty breaking words into smaller parts (syllables) </a:t>
            </a:r>
            <a:endParaRPr lang="en-US" sz="2100" dirty="0" smtClean="0">
              <a:solidFill>
                <a:srgbClr val="000000"/>
              </a:solidFill>
              <a:ea typeface="Times New Roman"/>
              <a:cs typeface="Times New Roman"/>
            </a:endParaRPr>
          </a:p>
          <a:p>
            <a:pPr marL="0" lvl="0" indent="0">
              <a:spcBef>
                <a:spcPts val="0"/>
              </a:spcBef>
              <a:tabLst>
                <a:tab pos="457200" algn="l"/>
              </a:tabLst>
            </a:pPr>
            <a:r>
              <a:rPr lang="en-US" sz="2100" dirty="0" smtClean="0">
                <a:solidFill>
                  <a:srgbClr val="000000"/>
                </a:solidFill>
                <a:ea typeface="Times New Roman"/>
                <a:cs typeface="Times New Roman"/>
              </a:rPr>
              <a:t>	(</a:t>
            </a:r>
            <a:r>
              <a:rPr lang="en-US" sz="2100" dirty="0">
                <a:solidFill>
                  <a:srgbClr val="000000"/>
                </a:solidFill>
                <a:ea typeface="Times New Roman"/>
                <a:cs typeface="Times New Roman"/>
              </a:rPr>
              <a:t>e.g., “baseball” can be pulled apart into “base” “ball” </a:t>
            </a:r>
            <a:r>
              <a:rPr lang="en-US" sz="2100" dirty="0" smtClean="0">
                <a:solidFill>
                  <a:srgbClr val="000000"/>
                </a:solidFill>
                <a:ea typeface="Times New Roman"/>
                <a:cs typeface="Times New Roman"/>
              </a:rPr>
              <a:t>or “napkin</a:t>
            </a:r>
            <a:r>
              <a:rPr lang="en-US" sz="2100" dirty="0">
                <a:solidFill>
                  <a:srgbClr val="000000"/>
                </a:solidFill>
                <a:ea typeface="Times New Roman"/>
                <a:cs typeface="Times New Roman"/>
              </a:rPr>
              <a:t>” can </a:t>
            </a:r>
            <a:r>
              <a:rPr lang="en-US" sz="2100" dirty="0" smtClean="0">
                <a:solidFill>
                  <a:srgbClr val="000000"/>
                </a:solidFill>
                <a:ea typeface="Times New Roman"/>
                <a:cs typeface="Times New Roman"/>
              </a:rPr>
              <a:t>	pulled apart into “nap” “kin”)</a:t>
            </a:r>
          </a:p>
          <a:p>
            <a:pPr marL="0" lvl="0" indent="0">
              <a:spcBef>
                <a:spcPts val="0"/>
              </a:spcBef>
              <a:tabLst>
                <a:tab pos="457200" algn="l"/>
              </a:tabLst>
            </a:pPr>
            <a:endParaRPr lang="en-US" sz="2100" dirty="0" smtClean="0">
              <a:solidFill>
                <a:srgbClr val="000000"/>
              </a:solidFill>
              <a:ea typeface="Times New Roman"/>
              <a:cs typeface="Times New Roman"/>
            </a:endParaRPr>
          </a:p>
          <a:p>
            <a:pPr lvl="0">
              <a:spcBef>
                <a:spcPts val="0"/>
              </a:spcBef>
              <a:buFont typeface="Arial" panose="020B0604020202020204" pitchFamily="34" charset="0"/>
              <a:buChar char="•"/>
              <a:tabLst>
                <a:tab pos="457200" algn="l"/>
              </a:tabLst>
            </a:pPr>
            <a:r>
              <a:rPr lang="en-US" sz="2100" dirty="0" smtClean="0">
                <a:solidFill>
                  <a:srgbClr val="000000"/>
                </a:solidFill>
                <a:ea typeface="Times New Roman"/>
                <a:cs typeface="Times New Roman"/>
              </a:rPr>
              <a:t>Difficulty </a:t>
            </a:r>
            <a:r>
              <a:rPr lang="en-US" sz="2100" dirty="0">
                <a:solidFill>
                  <a:srgbClr val="000000"/>
                </a:solidFill>
                <a:ea typeface="Times New Roman"/>
                <a:cs typeface="Times New Roman"/>
              </a:rPr>
              <a:t>identifying and manipulating sounds in syllables (“man” sounded out as  /m/ /</a:t>
            </a:r>
            <a:r>
              <a:rPr lang="vi-VN" sz="2100" dirty="0">
                <a:solidFill>
                  <a:srgbClr val="000000"/>
                </a:solidFill>
                <a:ea typeface="Times New Roman"/>
                <a:cs typeface="Times New Roman"/>
              </a:rPr>
              <a:t>ă</a:t>
            </a:r>
            <a:r>
              <a:rPr lang="en-US" sz="2100" dirty="0">
                <a:solidFill>
                  <a:srgbClr val="000000"/>
                </a:solidFill>
                <a:ea typeface="Times New Roman"/>
                <a:cs typeface="Times New Roman"/>
              </a:rPr>
              <a:t>/ /n</a:t>
            </a:r>
            <a:r>
              <a:rPr lang="en-US" sz="2100" dirty="0" smtClean="0">
                <a:solidFill>
                  <a:srgbClr val="000000"/>
                </a:solidFill>
                <a:ea typeface="Times New Roman"/>
                <a:cs typeface="Times New Roman"/>
              </a:rPr>
              <a:t>/)</a:t>
            </a:r>
          </a:p>
          <a:p>
            <a:pPr lvl="0">
              <a:spcBef>
                <a:spcPts val="0"/>
              </a:spcBef>
              <a:buFont typeface="Arial" panose="020B0604020202020204" pitchFamily="34" charset="0"/>
              <a:buChar char="•"/>
              <a:tabLst>
                <a:tab pos="457200" algn="l"/>
              </a:tabLst>
            </a:pPr>
            <a:endParaRPr lang="en-US" sz="2100" dirty="0">
              <a:ea typeface="Times New Roman"/>
              <a:cs typeface="Times New Roman"/>
            </a:endParaRPr>
          </a:p>
          <a:p>
            <a:pPr lvl="0">
              <a:spcBef>
                <a:spcPts val="0"/>
              </a:spcBef>
              <a:buFont typeface="Arial" panose="020B0604020202020204" pitchFamily="34" charset="0"/>
              <a:buChar char="•"/>
              <a:tabLst>
                <a:tab pos="457200" algn="l"/>
              </a:tabLst>
            </a:pPr>
            <a:r>
              <a:rPr lang="en-US" sz="2100" dirty="0">
                <a:solidFill>
                  <a:srgbClr val="000000"/>
                </a:solidFill>
                <a:ea typeface="Times New Roman"/>
                <a:cs typeface="Times New Roman"/>
              </a:rPr>
              <a:t>Difficulty remembering the names of letters and recalling their corresponding </a:t>
            </a:r>
            <a:r>
              <a:rPr lang="en-US" sz="2100" dirty="0" smtClean="0">
                <a:solidFill>
                  <a:srgbClr val="000000"/>
                </a:solidFill>
                <a:ea typeface="Times New Roman"/>
                <a:cs typeface="Times New Roman"/>
              </a:rPr>
              <a:t>sounds</a:t>
            </a:r>
          </a:p>
          <a:p>
            <a:pPr lvl="0">
              <a:spcBef>
                <a:spcPts val="0"/>
              </a:spcBef>
              <a:buFont typeface="Arial" panose="020B0604020202020204" pitchFamily="34" charset="0"/>
              <a:buChar char="•"/>
              <a:tabLst>
                <a:tab pos="457200" algn="l"/>
              </a:tabLst>
            </a:pPr>
            <a:endParaRPr lang="en-US" sz="2100" dirty="0">
              <a:ea typeface="Times New Roman"/>
              <a:cs typeface="Times New Roman"/>
            </a:endParaRPr>
          </a:p>
          <a:p>
            <a:pPr lvl="0">
              <a:spcBef>
                <a:spcPts val="0"/>
              </a:spcBef>
              <a:buFont typeface="Arial" panose="020B0604020202020204" pitchFamily="34" charset="0"/>
              <a:buChar char="•"/>
              <a:tabLst>
                <a:tab pos="457200" algn="l"/>
              </a:tabLst>
            </a:pPr>
            <a:r>
              <a:rPr lang="en-US" sz="2100" dirty="0">
                <a:solidFill>
                  <a:srgbClr val="000000"/>
                </a:solidFill>
                <a:ea typeface="Times New Roman"/>
                <a:cs typeface="Times New Roman"/>
              </a:rPr>
              <a:t>Difficulty decoding single words (reading single words in isolation</a:t>
            </a:r>
            <a:r>
              <a:rPr lang="en-US" sz="2100" dirty="0" smtClean="0">
                <a:solidFill>
                  <a:srgbClr val="000000"/>
                </a:solidFill>
                <a:ea typeface="Times New Roman"/>
                <a:cs typeface="Times New Roman"/>
              </a:rPr>
              <a:t>)</a:t>
            </a:r>
          </a:p>
          <a:p>
            <a:pPr lvl="0">
              <a:spcBef>
                <a:spcPts val="0"/>
              </a:spcBef>
              <a:buFont typeface="Arial" panose="020B0604020202020204" pitchFamily="34" charset="0"/>
              <a:buChar char="•"/>
              <a:tabLst>
                <a:tab pos="457200" algn="l"/>
              </a:tabLst>
            </a:pPr>
            <a:endParaRPr lang="en-US" sz="2100" dirty="0">
              <a:ea typeface="Times New Roman"/>
              <a:cs typeface="Times New Roman"/>
            </a:endParaRPr>
          </a:p>
          <a:p>
            <a:pPr lvl="0">
              <a:spcBef>
                <a:spcPts val="0"/>
              </a:spcBef>
              <a:buFont typeface="Arial" panose="020B0604020202020204" pitchFamily="34" charset="0"/>
              <a:buChar char="•"/>
              <a:tabLst>
                <a:tab pos="457200" algn="l"/>
              </a:tabLst>
            </a:pPr>
            <a:r>
              <a:rPr lang="en-US" sz="2100" dirty="0">
                <a:solidFill>
                  <a:srgbClr val="000000"/>
                </a:solidFill>
                <a:ea typeface="Times New Roman"/>
                <a:cs typeface="Times New Roman"/>
              </a:rPr>
              <a:t>Difficulty spelling words the way they sound (phonetically) or remembering letter sequences in very common words seen often in print (“</a:t>
            </a:r>
            <a:r>
              <a:rPr lang="en-US" sz="2100" dirty="0" err="1">
                <a:solidFill>
                  <a:srgbClr val="000000"/>
                </a:solidFill>
                <a:ea typeface="Times New Roman"/>
                <a:cs typeface="Times New Roman"/>
              </a:rPr>
              <a:t>sed</a:t>
            </a:r>
            <a:r>
              <a:rPr lang="en-US" sz="2100" dirty="0">
                <a:solidFill>
                  <a:srgbClr val="000000"/>
                </a:solidFill>
                <a:ea typeface="Times New Roman"/>
                <a:cs typeface="Times New Roman"/>
              </a:rPr>
              <a:t>” for “said”)</a:t>
            </a:r>
            <a:endParaRPr lang="en-US" sz="2100" dirty="0">
              <a:ea typeface="Times New Roman"/>
              <a:cs typeface="Times New Roman"/>
            </a:endParaRPr>
          </a:p>
          <a:p>
            <a:pPr marL="0" indent="0"/>
            <a:endParaRPr lang="en-US" sz="2000" dirty="0"/>
          </a:p>
        </p:txBody>
      </p:sp>
      <p:sp>
        <p:nvSpPr>
          <p:cNvPr id="5" name="TextBox 4"/>
          <p:cNvSpPr txBox="1"/>
          <p:nvPr/>
        </p:nvSpPr>
        <p:spPr>
          <a:xfrm>
            <a:off x="4267200" y="5943600"/>
            <a:ext cx="4572000" cy="523220"/>
          </a:xfrm>
          <a:prstGeom prst="rect">
            <a:avLst/>
          </a:prstGeom>
          <a:noFill/>
        </p:spPr>
        <p:txBody>
          <a:bodyPr wrap="square" rtlCol="0">
            <a:spAutoFit/>
          </a:bodyPr>
          <a:lstStyle/>
          <a:p>
            <a:r>
              <a:rPr lang="en-US" sz="2800" b="1" dirty="0" smtClean="0"/>
              <a:t>Kindergarten and First Grade</a:t>
            </a:r>
            <a:endParaRPr lang="en-US" sz="2800" b="1" dirty="0" smtClean="0"/>
          </a:p>
        </p:txBody>
      </p:sp>
    </p:spTree>
    <p:extLst>
      <p:ext uri="{BB962C8B-B14F-4D97-AF65-F5344CB8AC3E}">
        <p14:creationId xmlns:p14="http://schemas.microsoft.com/office/powerpoint/2010/main" val="6757924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81000"/>
            <a:ext cx="7520940" cy="4419600"/>
          </a:xfrm>
        </p:spPr>
        <p:txBody>
          <a:bodyPr>
            <a:noAutofit/>
          </a:bodyPr>
          <a:lstStyle/>
          <a:p>
            <a:pPr marL="0" indent="0"/>
            <a:r>
              <a:rPr lang="en-US" sz="1800" dirty="0" smtClean="0"/>
              <a:t>Many of the previously described behaviors remain problematic along with the following:</a:t>
            </a:r>
          </a:p>
          <a:p>
            <a:pPr>
              <a:buFont typeface="Arial" panose="020B0604020202020204" pitchFamily="34" charset="0"/>
              <a:buChar char="•"/>
            </a:pPr>
            <a:r>
              <a:rPr lang="en-US" sz="1800" dirty="0" smtClean="0"/>
              <a:t>Difficulty recognizing common sight words (“to”, “said”, “been”)</a:t>
            </a:r>
          </a:p>
          <a:p>
            <a:pPr>
              <a:buFont typeface="Arial" panose="020B0604020202020204" pitchFamily="34" charset="0"/>
              <a:buChar char="•"/>
            </a:pPr>
            <a:r>
              <a:rPr lang="en-US" sz="1800" dirty="0" smtClean="0"/>
              <a:t>Difficulty decoding single words</a:t>
            </a:r>
          </a:p>
          <a:p>
            <a:pPr>
              <a:buFont typeface="Arial" panose="020B0604020202020204" pitchFamily="34" charset="0"/>
              <a:buChar char="•"/>
            </a:pPr>
            <a:r>
              <a:rPr lang="en-US" sz="1800" dirty="0" smtClean="0"/>
              <a:t>Difficulty recalling the correct sounds for letters and letter patterns in reading</a:t>
            </a:r>
          </a:p>
          <a:p>
            <a:pPr>
              <a:buFont typeface="Arial" panose="020B0604020202020204" pitchFamily="34" charset="0"/>
              <a:buChar char="•"/>
            </a:pPr>
            <a:r>
              <a:rPr lang="en-US" sz="1800" dirty="0" smtClean="0"/>
              <a:t>Difficulty connecting speech sounds with appropriate letter or letter combinations and omitting letters in words for spelling (“after” for “</a:t>
            </a:r>
            <a:r>
              <a:rPr lang="en-US" sz="1800" dirty="0" err="1" smtClean="0"/>
              <a:t>eftr</a:t>
            </a:r>
            <a:r>
              <a:rPr lang="en-US" sz="1800" dirty="0" smtClean="0"/>
              <a:t>”)</a:t>
            </a:r>
          </a:p>
          <a:p>
            <a:pPr>
              <a:buFont typeface="Arial" panose="020B0604020202020204" pitchFamily="34" charset="0"/>
              <a:buChar char="•"/>
            </a:pPr>
            <a:r>
              <a:rPr lang="en-US" sz="1800" dirty="0" smtClean="0"/>
              <a:t>Difficulty reading fluently (slow, inaccurate, and/or without expression)</a:t>
            </a:r>
          </a:p>
          <a:p>
            <a:pPr>
              <a:buFont typeface="Arial" panose="020B0604020202020204" pitchFamily="34" charset="0"/>
              <a:buChar char="•"/>
            </a:pPr>
            <a:r>
              <a:rPr lang="en-US" sz="1800" dirty="0" smtClean="0"/>
              <a:t>Difficulty decoding unfamiliar words in sentences using knowledge of phonics</a:t>
            </a:r>
          </a:p>
          <a:p>
            <a:pPr>
              <a:buFont typeface="Arial" panose="020B0604020202020204" pitchFamily="34" charset="0"/>
              <a:buChar char="•"/>
            </a:pPr>
            <a:r>
              <a:rPr lang="en-US" sz="1800" dirty="0" smtClean="0"/>
              <a:t>Reliance on picture clues, story theme, or guessing at words</a:t>
            </a:r>
          </a:p>
          <a:p>
            <a:pPr>
              <a:buFont typeface="Arial" panose="020B0604020202020204" pitchFamily="34" charset="0"/>
              <a:buChar char="•"/>
            </a:pPr>
            <a:r>
              <a:rPr lang="en-US" sz="1800" dirty="0" smtClean="0"/>
              <a:t>Difficulty with written expression</a:t>
            </a:r>
          </a:p>
        </p:txBody>
      </p:sp>
      <p:sp>
        <p:nvSpPr>
          <p:cNvPr id="4" name="TextBox 3"/>
          <p:cNvSpPr txBox="1"/>
          <p:nvPr/>
        </p:nvSpPr>
        <p:spPr>
          <a:xfrm>
            <a:off x="3733800" y="5715000"/>
            <a:ext cx="5139519" cy="646331"/>
          </a:xfrm>
          <a:prstGeom prst="rect">
            <a:avLst/>
          </a:prstGeom>
          <a:noFill/>
        </p:spPr>
        <p:txBody>
          <a:bodyPr wrap="square" rtlCol="0">
            <a:spAutoFit/>
          </a:bodyPr>
          <a:lstStyle/>
          <a:p>
            <a:r>
              <a:rPr lang="en-US" sz="3600" b="1" dirty="0" smtClean="0"/>
              <a:t>Second and Third Grade</a:t>
            </a:r>
            <a:endParaRPr lang="en-US" sz="3600" b="1" dirty="0"/>
          </a:p>
        </p:txBody>
      </p:sp>
    </p:spTree>
    <p:extLst>
      <p:ext uri="{BB962C8B-B14F-4D97-AF65-F5344CB8AC3E}">
        <p14:creationId xmlns:p14="http://schemas.microsoft.com/office/powerpoint/2010/main" val="10623253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
            <a:ext cx="7520940" cy="3124200"/>
          </a:xfrm>
        </p:spPr>
        <p:txBody>
          <a:bodyPr>
            <a:noAutofit/>
          </a:bodyPr>
          <a:lstStyle/>
          <a:p>
            <a:pPr marL="0" indent="0"/>
            <a:r>
              <a:rPr lang="en-US" sz="2300" dirty="0" smtClean="0"/>
              <a:t>Many of the previously described behaviors remain problematic along with the following:</a:t>
            </a:r>
          </a:p>
          <a:p>
            <a:pPr>
              <a:buFont typeface="Arial" panose="020B0604020202020204" pitchFamily="34" charset="0"/>
              <a:buChar char="•"/>
            </a:pPr>
            <a:r>
              <a:rPr lang="en-US" sz="2300" dirty="0" smtClean="0"/>
              <a:t>Difficulty reading aloud (fear of reading aloud in front of classmates)</a:t>
            </a:r>
          </a:p>
          <a:p>
            <a:pPr>
              <a:buFont typeface="Arial" panose="020B0604020202020204" pitchFamily="34" charset="0"/>
              <a:buChar char="•"/>
            </a:pPr>
            <a:r>
              <a:rPr lang="en-US" sz="2300" dirty="0" smtClean="0"/>
              <a:t>Avoidance of reading (particularly for pleasure)</a:t>
            </a:r>
          </a:p>
          <a:p>
            <a:pPr>
              <a:buFont typeface="Arial" panose="020B0604020202020204" pitchFamily="34" charset="0"/>
              <a:buChar char="•"/>
            </a:pPr>
            <a:r>
              <a:rPr lang="en-US" sz="2300" dirty="0" smtClean="0"/>
              <a:t>Acquisition of less vocabulary due to reduced independent reading</a:t>
            </a:r>
          </a:p>
          <a:p>
            <a:pPr>
              <a:buFont typeface="Arial" panose="020B0604020202020204" pitchFamily="34" charset="0"/>
              <a:buChar char="•"/>
            </a:pPr>
            <a:r>
              <a:rPr lang="en-US" sz="2300" dirty="0" smtClean="0"/>
              <a:t>Use of less complicated words in writing that are easier to spell than more appropriate words (“big” instead of “enormous”)</a:t>
            </a:r>
          </a:p>
          <a:p>
            <a:pPr>
              <a:buFont typeface="Arial" panose="020B0604020202020204" pitchFamily="34" charset="0"/>
              <a:buChar char="•"/>
            </a:pPr>
            <a:r>
              <a:rPr lang="en-US" sz="2300" dirty="0" smtClean="0"/>
              <a:t>Reliance on listening rather than reading for comprehension)</a:t>
            </a:r>
            <a:endParaRPr lang="en-US" sz="2300" dirty="0"/>
          </a:p>
        </p:txBody>
      </p:sp>
      <p:sp>
        <p:nvSpPr>
          <p:cNvPr id="4" name="TextBox 3"/>
          <p:cNvSpPr txBox="1"/>
          <p:nvPr/>
        </p:nvSpPr>
        <p:spPr>
          <a:xfrm>
            <a:off x="4267200" y="5871865"/>
            <a:ext cx="4572000" cy="461665"/>
          </a:xfrm>
          <a:prstGeom prst="rect">
            <a:avLst/>
          </a:prstGeom>
          <a:noFill/>
        </p:spPr>
        <p:txBody>
          <a:bodyPr wrap="square" rtlCol="0">
            <a:spAutoFit/>
          </a:bodyPr>
          <a:lstStyle/>
          <a:p>
            <a:r>
              <a:rPr lang="en-US" sz="2400" b="1" dirty="0" smtClean="0"/>
              <a:t>Fourth Grade through Sixth Grade</a:t>
            </a:r>
            <a:endParaRPr lang="en-US" sz="2400" b="1" dirty="0" smtClean="0"/>
          </a:p>
        </p:txBody>
      </p:sp>
    </p:spTree>
    <p:extLst>
      <p:ext uri="{BB962C8B-B14F-4D97-AF65-F5344CB8AC3E}">
        <p14:creationId xmlns:p14="http://schemas.microsoft.com/office/powerpoint/2010/main" val="11059967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57200"/>
            <a:ext cx="7520940" cy="3579849"/>
          </a:xfrm>
        </p:spPr>
        <p:txBody>
          <a:bodyPr>
            <a:normAutofit fontScale="92500" lnSpcReduction="10000"/>
          </a:bodyPr>
          <a:lstStyle/>
          <a:p>
            <a:pPr marL="0" indent="0"/>
            <a:r>
              <a:rPr lang="en-US" sz="2400" dirty="0" smtClean="0"/>
              <a:t>Many of the previously described behaviors remain problematic along with the following:</a:t>
            </a:r>
          </a:p>
          <a:p>
            <a:pPr marL="0" indent="0"/>
            <a:endParaRPr lang="en-US" sz="2400" dirty="0" smtClean="0"/>
          </a:p>
          <a:p>
            <a:pPr>
              <a:buFont typeface="Arial" panose="020B0604020202020204" pitchFamily="34" charset="0"/>
              <a:buChar char="•"/>
            </a:pPr>
            <a:r>
              <a:rPr lang="en-US" sz="2400" dirty="0" smtClean="0"/>
              <a:t>Difficulty with the volume of reading and written work</a:t>
            </a:r>
          </a:p>
          <a:p>
            <a:pPr>
              <a:buFont typeface="Arial" panose="020B0604020202020204" pitchFamily="34" charset="0"/>
              <a:buChar char="•"/>
            </a:pPr>
            <a:r>
              <a:rPr lang="en-US" sz="2400" dirty="0" smtClean="0"/>
              <a:t>Frustration with the amount of time required and energy expended for reading</a:t>
            </a:r>
          </a:p>
          <a:p>
            <a:pPr>
              <a:buFont typeface="Arial" panose="020B0604020202020204" pitchFamily="34" charset="0"/>
              <a:buChar char="•"/>
            </a:pPr>
            <a:r>
              <a:rPr lang="en-US" sz="2400" dirty="0" smtClean="0"/>
              <a:t>Difficulty with written assignments</a:t>
            </a:r>
          </a:p>
          <a:p>
            <a:pPr>
              <a:buFont typeface="Arial" panose="020B0604020202020204" pitchFamily="34" charset="0"/>
              <a:buChar char="•"/>
            </a:pPr>
            <a:r>
              <a:rPr lang="en-US" sz="2400" dirty="0" smtClean="0"/>
              <a:t>Tendency to avoid reading (particularly for pleasure)</a:t>
            </a:r>
          </a:p>
          <a:p>
            <a:pPr>
              <a:buFont typeface="Arial" panose="020B0604020202020204" pitchFamily="34" charset="0"/>
              <a:buChar char="•"/>
            </a:pPr>
            <a:r>
              <a:rPr lang="en-US" sz="2400" dirty="0" smtClean="0"/>
              <a:t>Difficulty learning a foreign language</a:t>
            </a:r>
          </a:p>
          <a:p>
            <a:endParaRPr lang="en-US" dirty="0"/>
          </a:p>
        </p:txBody>
      </p:sp>
      <p:sp>
        <p:nvSpPr>
          <p:cNvPr id="4" name="TextBox 3"/>
          <p:cNvSpPr txBox="1"/>
          <p:nvPr/>
        </p:nvSpPr>
        <p:spPr>
          <a:xfrm>
            <a:off x="3657600" y="5410200"/>
            <a:ext cx="5486400" cy="2031325"/>
          </a:xfrm>
          <a:prstGeom prst="rect">
            <a:avLst/>
          </a:prstGeom>
          <a:noFill/>
        </p:spPr>
        <p:txBody>
          <a:bodyPr wrap="square" rtlCol="0">
            <a:spAutoFit/>
          </a:bodyPr>
          <a:lstStyle/>
          <a:p>
            <a:pPr>
              <a:lnSpc>
                <a:spcPct val="150000"/>
              </a:lnSpc>
            </a:pPr>
            <a:r>
              <a:rPr lang="en-US" sz="2800" b="1" dirty="0" smtClean="0"/>
              <a:t>Middle School and High School</a:t>
            </a:r>
          </a:p>
          <a:p>
            <a:pPr>
              <a:lnSpc>
                <a:spcPct val="150000"/>
              </a:lnSpc>
            </a:pPr>
            <a:r>
              <a:rPr lang="en-US" sz="2800" b="1" i="1" dirty="0" smtClean="0"/>
              <a:t> </a:t>
            </a:r>
            <a:r>
              <a:rPr lang="en-US" i="1" dirty="0" smtClean="0"/>
              <a:t>(Source – The Dyslexia Handbook, Revised 2014)</a:t>
            </a:r>
          </a:p>
          <a:p>
            <a:pPr>
              <a:lnSpc>
                <a:spcPct val="150000"/>
              </a:lnSpc>
            </a:pPr>
            <a:endParaRPr lang="en-US" sz="2800" b="1" dirty="0"/>
          </a:p>
        </p:txBody>
      </p:sp>
    </p:spTree>
    <p:extLst>
      <p:ext uri="{BB962C8B-B14F-4D97-AF65-F5344CB8AC3E}">
        <p14:creationId xmlns:p14="http://schemas.microsoft.com/office/powerpoint/2010/main" val="2538151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2133600"/>
            <a:ext cx="7520940" cy="1718771"/>
          </a:xfrm>
        </p:spPr>
        <p:txBody>
          <a:bodyPr>
            <a:normAutofit/>
          </a:bodyPr>
          <a:lstStyle/>
          <a:p>
            <a:pPr algn="ctr"/>
            <a:r>
              <a:rPr lang="en-US" sz="6000" dirty="0"/>
              <a:t>Accommodations</a:t>
            </a:r>
          </a:p>
        </p:txBody>
      </p:sp>
    </p:spTree>
    <p:extLst>
      <p:ext uri="{BB962C8B-B14F-4D97-AF65-F5344CB8AC3E}">
        <p14:creationId xmlns:p14="http://schemas.microsoft.com/office/powerpoint/2010/main" val="29662990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Accommodations are not a one size fits all; rather, the impact of dyslexia on each individual student determines the accommodation.</a:t>
            </a:r>
            <a:endParaRPr lang="en-US" sz="4000" dirty="0"/>
          </a:p>
        </p:txBody>
      </p:sp>
    </p:spTree>
    <p:extLst>
      <p:ext uri="{BB962C8B-B14F-4D97-AF65-F5344CB8AC3E}">
        <p14:creationId xmlns:p14="http://schemas.microsoft.com/office/powerpoint/2010/main" val="3352496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90600"/>
            <a:ext cx="7520940" cy="1676400"/>
          </a:xfrm>
        </p:spPr>
        <p:txBody>
          <a:bodyPr>
            <a:noAutofit/>
          </a:bodyPr>
          <a:lstStyle/>
          <a:p>
            <a:pPr marL="0" indent="0">
              <a:buNone/>
            </a:pPr>
            <a:r>
              <a:rPr lang="en-US" sz="2800" dirty="0" smtClean="0"/>
              <a:t>When making decisions about accommodations, instruction is always the foremost priority.  Not all accommodations used in the classroom are allowed during a state assessment.  However, an educator’s ability to meet the individual needs of a student with dyslexia should not be limited by whether an accommodation is allowable on a state assessment.</a:t>
            </a:r>
          </a:p>
        </p:txBody>
      </p:sp>
      <p:sp>
        <p:nvSpPr>
          <p:cNvPr id="4" name="TextBox 3"/>
          <p:cNvSpPr txBox="1"/>
          <p:nvPr/>
        </p:nvSpPr>
        <p:spPr>
          <a:xfrm>
            <a:off x="3886200" y="6069379"/>
            <a:ext cx="5029200" cy="369332"/>
          </a:xfrm>
          <a:prstGeom prst="rect">
            <a:avLst/>
          </a:prstGeom>
          <a:noFill/>
        </p:spPr>
        <p:txBody>
          <a:bodyPr wrap="square" rtlCol="0">
            <a:spAutoFit/>
          </a:bodyPr>
          <a:lstStyle/>
          <a:p>
            <a:r>
              <a:rPr lang="en-US" i="1" dirty="0" smtClean="0"/>
              <a:t>(Source – The Dyslexia Handbook, Revised 2014)</a:t>
            </a:r>
            <a:endParaRPr lang="en-US" i="1" dirty="0"/>
          </a:p>
        </p:txBody>
      </p:sp>
    </p:spTree>
    <p:extLst>
      <p:ext uri="{BB962C8B-B14F-4D97-AF65-F5344CB8AC3E}">
        <p14:creationId xmlns:p14="http://schemas.microsoft.com/office/powerpoint/2010/main" val="3724603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8153400" cy="2072640"/>
          </a:xfrm>
        </p:spPr>
        <p:txBody>
          <a:bodyPr/>
          <a:lstStyle/>
          <a:p>
            <a:pPr algn="ctr"/>
            <a:r>
              <a:rPr lang="en-US" sz="6600" dirty="0"/>
              <a:t>Why is it important to diagnose and treat dyslexia?</a:t>
            </a:r>
          </a:p>
        </p:txBody>
      </p:sp>
    </p:spTree>
    <p:extLst>
      <p:ext uri="{BB962C8B-B14F-4D97-AF65-F5344CB8AC3E}">
        <p14:creationId xmlns:p14="http://schemas.microsoft.com/office/powerpoint/2010/main" val="5889598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
            <a:ext cx="7520940" cy="3579849"/>
          </a:xfrm>
        </p:spPr>
        <p:txBody>
          <a:bodyPr>
            <a:noAutofit/>
          </a:bodyPr>
          <a:lstStyle/>
          <a:p>
            <a:pPr>
              <a:buFont typeface="Arial" panose="020B0604020202020204" pitchFamily="34" charset="0"/>
              <a:buChar char="•"/>
            </a:pPr>
            <a:r>
              <a:rPr lang="en-US" sz="2000" dirty="0" smtClean="0"/>
              <a:t>Copies of notes (e.g., teacher or peer provide)</a:t>
            </a:r>
          </a:p>
          <a:p>
            <a:pPr>
              <a:buFont typeface="Arial" panose="020B0604020202020204" pitchFamily="34" charset="0"/>
              <a:buChar char="•"/>
            </a:pPr>
            <a:r>
              <a:rPr lang="en-US" sz="2000" dirty="0" smtClean="0"/>
              <a:t>Note-taking assistance</a:t>
            </a:r>
          </a:p>
          <a:p>
            <a:pPr>
              <a:buFont typeface="Arial" panose="020B0604020202020204" pitchFamily="34" charset="0"/>
              <a:buChar char="•"/>
            </a:pPr>
            <a:r>
              <a:rPr lang="en-US" sz="2000" dirty="0" smtClean="0"/>
              <a:t>Additional time on class assignments and tests</a:t>
            </a:r>
          </a:p>
          <a:p>
            <a:pPr>
              <a:buFont typeface="Arial" panose="020B0604020202020204" pitchFamily="34" charset="0"/>
              <a:buChar char="•"/>
            </a:pPr>
            <a:r>
              <a:rPr lang="en-US" sz="2000" dirty="0" smtClean="0"/>
              <a:t>Reduced/shortened assignments (e.g., chunking assignments into manageable units, fewer items given on a classroom test or homework assignment without eliminating concepts, or student planner to assist with assignments)</a:t>
            </a:r>
          </a:p>
          <a:p>
            <a:pPr>
              <a:buFont typeface="Arial" panose="020B0604020202020204" pitchFamily="34" charset="0"/>
              <a:buChar char="•"/>
            </a:pPr>
            <a:r>
              <a:rPr lang="en-US" sz="2000" dirty="0" smtClean="0"/>
              <a:t>Alternative test location that provides a quiet environment and reduces distractions</a:t>
            </a:r>
          </a:p>
          <a:p>
            <a:pPr>
              <a:buFont typeface="Arial" panose="020B0604020202020204" pitchFamily="34" charset="0"/>
              <a:buChar char="•"/>
            </a:pPr>
            <a:r>
              <a:rPr lang="en-US" sz="2000" dirty="0" smtClean="0"/>
              <a:t>Priority seating assignment</a:t>
            </a:r>
          </a:p>
          <a:p>
            <a:pPr>
              <a:buFont typeface="Arial" panose="020B0604020202020204" pitchFamily="34" charset="0"/>
              <a:buChar char="•"/>
            </a:pPr>
            <a:r>
              <a:rPr lang="en-US" sz="2000" dirty="0" smtClean="0"/>
              <a:t>Oral reading of directions or written material</a:t>
            </a:r>
          </a:p>
          <a:p>
            <a:pPr>
              <a:buFont typeface="Arial" panose="020B0604020202020204" pitchFamily="34" charset="0"/>
              <a:buChar char="•"/>
            </a:pPr>
            <a:r>
              <a:rPr lang="en-US" sz="2000" dirty="0" smtClean="0"/>
              <a:t>Word banks</a:t>
            </a:r>
          </a:p>
          <a:p>
            <a:pPr>
              <a:buFont typeface="Arial" panose="020B0604020202020204" pitchFamily="34" charset="0"/>
              <a:buChar char="•"/>
            </a:pPr>
            <a:r>
              <a:rPr lang="en-US" sz="2000" dirty="0" smtClean="0"/>
              <a:t>Formula charts</a:t>
            </a:r>
          </a:p>
        </p:txBody>
      </p:sp>
      <p:sp>
        <p:nvSpPr>
          <p:cNvPr id="5" name="TextBox 4"/>
          <p:cNvSpPr txBox="1"/>
          <p:nvPr/>
        </p:nvSpPr>
        <p:spPr>
          <a:xfrm>
            <a:off x="3733800" y="5331725"/>
            <a:ext cx="5257800" cy="1415772"/>
          </a:xfrm>
          <a:prstGeom prst="rect">
            <a:avLst/>
          </a:prstGeom>
          <a:noFill/>
        </p:spPr>
        <p:txBody>
          <a:bodyPr wrap="square" rtlCol="0">
            <a:spAutoFit/>
          </a:bodyPr>
          <a:lstStyle/>
          <a:p>
            <a:pPr algn="ctr"/>
            <a:r>
              <a:rPr lang="en-US" sz="3200" b="1" dirty="0" smtClean="0"/>
              <a:t>Examples</a:t>
            </a:r>
          </a:p>
          <a:p>
            <a:endParaRPr lang="en-US" dirty="0"/>
          </a:p>
          <a:p>
            <a:r>
              <a:rPr lang="en-US" i="1" dirty="0" smtClean="0"/>
              <a:t>(Source – The Dyslexia Handbook, Revised 2014)</a:t>
            </a:r>
          </a:p>
          <a:p>
            <a:endParaRPr lang="en-US" dirty="0"/>
          </a:p>
        </p:txBody>
      </p:sp>
    </p:spTree>
    <p:extLst>
      <p:ext uri="{BB962C8B-B14F-4D97-AF65-F5344CB8AC3E}">
        <p14:creationId xmlns:p14="http://schemas.microsoft.com/office/powerpoint/2010/main" val="20459954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153400" cy="4004771"/>
          </a:xfrm>
        </p:spPr>
        <p:txBody>
          <a:bodyPr>
            <a:normAutofit fontScale="47500" lnSpcReduction="20000"/>
          </a:bodyPr>
          <a:lstStyle/>
          <a:p>
            <a:pPr algn="ctr"/>
            <a:r>
              <a:rPr lang="en-US" sz="8400" dirty="0"/>
              <a:t>85% of all juveniles in the juvenile court system are functionally </a:t>
            </a:r>
            <a:r>
              <a:rPr lang="en-US" sz="8400" dirty="0" smtClean="0"/>
              <a:t>illiterate</a:t>
            </a:r>
          </a:p>
          <a:p>
            <a:pPr algn="ctr"/>
            <a:endParaRPr lang="en-US" sz="8400" dirty="0"/>
          </a:p>
          <a:p>
            <a:pPr algn="ctr"/>
            <a:r>
              <a:rPr lang="en-US" sz="8400" dirty="0"/>
              <a:t>70% of inmates in America’s prisons cannot read above a fourth grade level</a:t>
            </a:r>
          </a:p>
          <a:p>
            <a:endParaRPr lang="en-US" dirty="0"/>
          </a:p>
        </p:txBody>
      </p:sp>
    </p:spTree>
    <p:extLst>
      <p:ext uri="{BB962C8B-B14F-4D97-AF65-F5344CB8AC3E}">
        <p14:creationId xmlns:p14="http://schemas.microsoft.com/office/powerpoint/2010/main" val="35214995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520940" cy="548640"/>
          </a:xfrm>
        </p:spPr>
        <p:txBody>
          <a:bodyPr/>
          <a:lstStyle/>
          <a:p>
            <a:r>
              <a:rPr lang="en-US" dirty="0" smtClean="0"/>
              <a:t>SSISD Vision Statement</a:t>
            </a:r>
            <a:endParaRPr lang="en-US" dirty="0"/>
          </a:p>
        </p:txBody>
      </p:sp>
      <p:sp>
        <p:nvSpPr>
          <p:cNvPr id="3" name="Content Placeholder 2"/>
          <p:cNvSpPr>
            <a:spLocks noGrp="1"/>
          </p:cNvSpPr>
          <p:nvPr>
            <p:ph idx="1"/>
          </p:nvPr>
        </p:nvSpPr>
        <p:spPr>
          <a:xfrm>
            <a:off x="762000" y="1524000"/>
            <a:ext cx="7520940" cy="2328372"/>
          </a:xfrm>
        </p:spPr>
        <p:txBody>
          <a:bodyPr>
            <a:normAutofit/>
          </a:bodyPr>
          <a:lstStyle/>
          <a:p>
            <a:pPr marL="0" indent="0" algn="ctr">
              <a:buNone/>
            </a:pPr>
            <a:r>
              <a:rPr lang="en-US" sz="5400" dirty="0" smtClean="0"/>
              <a:t>Educating all students to their fullest potential.</a:t>
            </a:r>
            <a:endParaRPr lang="en-US" sz="5400" dirty="0"/>
          </a:p>
        </p:txBody>
      </p:sp>
    </p:spTree>
    <p:extLst>
      <p:ext uri="{BB962C8B-B14F-4D97-AF65-F5344CB8AC3E}">
        <p14:creationId xmlns:p14="http://schemas.microsoft.com/office/powerpoint/2010/main" val="4142275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7520940" cy="5029200"/>
          </a:xfrm>
        </p:spPr>
        <p:txBody>
          <a:bodyPr>
            <a:noAutofit/>
          </a:bodyPr>
          <a:lstStyle/>
          <a:p>
            <a:pPr marL="571500" indent="-571500">
              <a:buFont typeface="Arial" panose="020B0604020202020204" pitchFamily="34" charset="0"/>
              <a:buChar char="•"/>
            </a:pPr>
            <a:r>
              <a:rPr lang="en-US" sz="3600" dirty="0" smtClean="0"/>
              <a:t>It is state mandated</a:t>
            </a:r>
          </a:p>
          <a:p>
            <a:pPr marL="571500" indent="-571500">
              <a:buFont typeface="Arial" panose="020B0604020202020204" pitchFamily="34" charset="0"/>
              <a:buChar char="•"/>
            </a:pPr>
            <a:r>
              <a:rPr lang="en-US" sz="3600" dirty="0" smtClean="0"/>
              <a:t>Dyslexia is the most common learning disorder</a:t>
            </a:r>
          </a:p>
          <a:p>
            <a:pPr marL="571500" indent="-571500">
              <a:buFont typeface="Arial" panose="020B0604020202020204" pitchFamily="34" charset="0"/>
              <a:buChar char="•"/>
            </a:pPr>
            <a:r>
              <a:rPr lang="en-US" sz="3600" dirty="0" smtClean="0"/>
              <a:t>Reading affects all academic disciplines</a:t>
            </a:r>
          </a:p>
          <a:p>
            <a:pPr marL="571500" indent="-571500">
              <a:buFont typeface="Arial" panose="020B0604020202020204" pitchFamily="34" charset="0"/>
              <a:buChar char="•"/>
            </a:pPr>
            <a:r>
              <a:rPr lang="en-US" sz="3600" dirty="0" smtClean="0"/>
              <a:t>Many “reading programs” are ineffective for dyslexia</a:t>
            </a:r>
          </a:p>
          <a:p>
            <a:pPr marL="571500" indent="-571500">
              <a:buFont typeface="Arial" panose="020B0604020202020204" pitchFamily="34" charset="0"/>
              <a:buChar char="•"/>
            </a:pPr>
            <a:r>
              <a:rPr lang="en-US" sz="3600" dirty="0" smtClean="0"/>
              <a:t>Reading affects life</a:t>
            </a:r>
            <a:endParaRPr lang="en-US" sz="3600" dirty="0"/>
          </a:p>
        </p:txBody>
      </p:sp>
    </p:spTree>
    <p:extLst>
      <p:ext uri="{BB962C8B-B14F-4D97-AF65-F5344CB8AC3E}">
        <p14:creationId xmlns:p14="http://schemas.microsoft.com/office/powerpoint/2010/main" val="370880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1447800"/>
            <a:ext cx="7520940" cy="3579849"/>
          </a:xfrm>
        </p:spPr>
        <p:txBody>
          <a:bodyPr>
            <a:normAutofit/>
          </a:bodyPr>
          <a:lstStyle/>
          <a:p>
            <a:pPr algn="ctr"/>
            <a:r>
              <a:rPr lang="en-US" sz="6600" dirty="0"/>
              <a:t>Consequences of Learning Disorders</a:t>
            </a:r>
          </a:p>
        </p:txBody>
      </p:sp>
    </p:spTree>
    <p:extLst>
      <p:ext uri="{BB962C8B-B14F-4D97-AF65-F5344CB8AC3E}">
        <p14:creationId xmlns:p14="http://schemas.microsoft.com/office/powerpoint/2010/main" val="884585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520940" cy="548640"/>
          </a:xfrm>
        </p:spPr>
        <p:txBody>
          <a:bodyPr>
            <a:normAutofit fontScale="90000"/>
          </a:bodyPr>
          <a:lstStyle/>
          <a:p>
            <a:pPr algn="ctr"/>
            <a:r>
              <a:rPr lang="en-US" sz="7300" b="1" dirty="0"/>
              <a:t>Academic</a:t>
            </a:r>
            <a:r>
              <a:rPr lang="en-US" b="1" dirty="0"/>
              <a:t/>
            </a:r>
            <a:br>
              <a:rPr lang="en-US" b="1" dirty="0"/>
            </a:br>
            <a:endParaRPr lang="en-US" dirty="0"/>
          </a:p>
        </p:txBody>
      </p:sp>
      <p:sp>
        <p:nvSpPr>
          <p:cNvPr id="3" name="Content Placeholder 2"/>
          <p:cNvSpPr>
            <a:spLocks noGrp="1"/>
          </p:cNvSpPr>
          <p:nvPr>
            <p:ph idx="1"/>
          </p:nvPr>
        </p:nvSpPr>
        <p:spPr>
          <a:xfrm>
            <a:off x="762000" y="1600200"/>
            <a:ext cx="7520940" cy="3579849"/>
          </a:xfrm>
        </p:spPr>
        <p:txBody>
          <a:bodyPr>
            <a:normAutofit/>
          </a:bodyPr>
          <a:lstStyle/>
          <a:p>
            <a:r>
              <a:rPr lang="en-US" sz="4000" dirty="0" smtClean="0"/>
              <a:t>Grade retention</a:t>
            </a:r>
          </a:p>
          <a:p>
            <a:r>
              <a:rPr lang="en-US" sz="4000" dirty="0" smtClean="0"/>
              <a:t>Disciplinary actions</a:t>
            </a:r>
          </a:p>
          <a:p>
            <a:r>
              <a:rPr lang="en-US" sz="4000" dirty="0" smtClean="0"/>
              <a:t>Drop-out</a:t>
            </a:r>
          </a:p>
          <a:p>
            <a:r>
              <a:rPr lang="en-US" sz="4000" dirty="0" smtClean="0"/>
              <a:t>No college</a:t>
            </a:r>
            <a:endParaRPr lang="en-US" sz="4000" dirty="0"/>
          </a:p>
        </p:txBody>
      </p:sp>
    </p:spTree>
    <p:extLst>
      <p:ext uri="{BB962C8B-B14F-4D97-AF65-F5344CB8AC3E}">
        <p14:creationId xmlns:p14="http://schemas.microsoft.com/office/powerpoint/2010/main" val="282031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520940" cy="3579849"/>
          </a:xfrm>
        </p:spPr>
        <p:txBody>
          <a:bodyPr/>
          <a:lstStyle/>
          <a:p>
            <a:r>
              <a:rPr lang="en-US" sz="4000" dirty="0" smtClean="0"/>
              <a:t>Self-esteem</a:t>
            </a:r>
          </a:p>
          <a:p>
            <a:r>
              <a:rPr lang="en-US" sz="4000" dirty="0" smtClean="0"/>
              <a:t>Motivation</a:t>
            </a:r>
          </a:p>
          <a:p>
            <a:r>
              <a:rPr lang="en-US" sz="4000" dirty="0" smtClean="0"/>
              <a:t>Unrealized potential</a:t>
            </a:r>
          </a:p>
          <a:p>
            <a:pPr marL="0" indent="0">
              <a:buNone/>
            </a:pPr>
            <a:endParaRPr lang="en-US" dirty="0"/>
          </a:p>
        </p:txBody>
      </p:sp>
      <p:sp>
        <p:nvSpPr>
          <p:cNvPr id="4" name="Title 3"/>
          <p:cNvSpPr>
            <a:spLocks noGrp="1"/>
          </p:cNvSpPr>
          <p:nvPr>
            <p:ph type="title"/>
          </p:nvPr>
        </p:nvSpPr>
        <p:spPr>
          <a:xfrm>
            <a:off x="762000" y="609600"/>
            <a:ext cx="7520940" cy="548640"/>
          </a:xfrm>
        </p:spPr>
        <p:txBody>
          <a:bodyPr/>
          <a:lstStyle/>
          <a:p>
            <a:pPr algn="ctr"/>
            <a:r>
              <a:rPr lang="en-US" sz="6600" b="1" dirty="0"/>
              <a:t>Personal</a:t>
            </a:r>
            <a:r>
              <a:rPr lang="en-US" b="1" dirty="0"/>
              <a:t/>
            </a:r>
            <a:br>
              <a:rPr lang="en-US" b="1" dirty="0"/>
            </a:br>
            <a:endParaRPr lang="en-US" dirty="0"/>
          </a:p>
        </p:txBody>
      </p:sp>
    </p:spTree>
    <p:extLst>
      <p:ext uri="{BB962C8B-B14F-4D97-AF65-F5344CB8AC3E}">
        <p14:creationId xmlns:p14="http://schemas.microsoft.com/office/powerpoint/2010/main" val="633143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828800"/>
            <a:ext cx="7520940" cy="3579849"/>
          </a:xfrm>
        </p:spPr>
        <p:txBody>
          <a:bodyPr>
            <a:normAutofit/>
          </a:bodyPr>
          <a:lstStyle/>
          <a:p>
            <a:r>
              <a:rPr lang="en-US" sz="4000" dirty="0" smtClean="0"/>
              <a:t>Social/behavioral problems</a:t>
            </a:r>
          </a:p>
          <a:p>
            <a:r>
              <a:rPr lang="en-US" sz="4000" dirty="0" smtClean="0"/>
              <a:t>Underperformance in workforce</a:t>
            </a:r>
          </a:p>
          <a:p>
            <a:r>
              <a:rPr lang="en-US" sz="4000" dirty="0" smtClean="0"/>
              <a:t>Under/unemployment</a:t>
            </a:r>
            <a:endParaRPr lang="en-US" sz="4000" dirty="0"/>
          </a:p>
        </p:txBody>
      </p:sp>
      <p:sp>
        <p:nvSpPr>
          <p:cNvPr id="4" name="Title 3"/>
          <p:cNvSpPr>
            <a:spLocks noGrp="1"/>
          </p:cNvSpPr>
          <p:nvPr>
            <p:ph type="title"/>
          </p:nvPr>
        </p:nvSpPr>
        <p:spPr>
          <a:xfrm>
            <a:off x="838200" y="685800"/>
            <a:ext cx="7520940" cy="548640"/>
          </a:xfrm>
        </p:spPr>
        <p:txBody>
          <a:bodyPr/>
          <a:lstStyle/>
          <a:p>
            <a:pPr algn="ctr"/>
            <a:r>
              <a:rPr lang="en-US" sz="6600" b="1" dirty="0"/>
              <a:t>Societal</a:t>
            </a:r>
            <a:r>
              <a:rPr lang="en-US" b="1" dirty="0"/>
              <a:t/>
            </a:r>
            <a:br>
              <a:rPr lang="en-US" b="1" dirty="0"/>
            </a:br>
            <a:endParaRPr lang="en-US" dirty="0"/>
          </a:p>
        </p:txBody>
      </p:sp>
    </p:spTree>
    <p:extLst>
      <p:ext uri="{BB962C8B-B14F-4D97-AF65-F5344CB8AC3E}">
        <p14:creationId xmlns:p14="http://schemas.microsoft.com/office/powerpoint/2010/main" val="361031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6096000"/>
            <a:ext cx="7520940" cy="548640"/>
          </a:xfrm>
        </p:spPr>
        <p:txBody>
          <a:bodyPr>
            <a:normAutofit/>
          </a:bodyPr>
          <a:lstStyle/>
          <a:p>
            <a:r>
              <a:rPr lang="en-US" b="1" dirty="0" smtClean="0"/>
              <a:t>Texas Education Code §38.003</a:t>
            </a:r>
            <a:endParaRPr lang="en-US" b="1" dirty="0"/>
          </a:p>
        </p:txBody>
      </p:sp>
      <p:sp>
        <p:nvSpPr>
          <p:cNvPr id="3" name="Content Placeholder 2"/>
          <p:cNvSpPr>
            <a:spLocks noGrp="1"/>
          </p:cNvSpPr>
          <p:nvPr>
            <p:ph idx="1"/>
          </p:nvPr>
        </p:nvSpPr>
        <p:spPr>
          <a:xfrm>
            <a:off x="838200" y="990600"/>
            <a:ext cx="7520940" cy="3579849"/>
          </a:xfrm>
        </p:spPr>
        <p:txBody>
          <a:bodyPr>
            <a:normAutofit fontScale="92500" lnSpcReduction="20000"/>
          </a:bodyPr>
          <a:lstStyle/>
          <a:p>
            <a:pPr marL="0" indent="0">
              <a:buNone/>
            </a:pPr>
            <a:r>
              <a:rPr lang="en-US" sz="4800" dirty="0" smtClean="0"/>
              <a:t>(TEC) §38.003 defines dyslexia and related disorders, mandates testing students for dyslexia and mandates instruction for students with dyslexia.</a:t>
            </a:r>
            <a:endParaRPr lang="en-US" sz="4800" dirty="0"/>
          </a:p>
        </p:txBody>
      </p:sp>
    </p:spTree>
    <p:extLst>
      <p:ext uri="{BB962C8B-B14F-4D97-AF65-F5344CB8AC3E}">
        <p14:creationId xmlns:p14="http://schemas.microsoft.com/office/powerpoint/2010/main" val="8499149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1_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406</TotalTime>
  <Words>1087</Words>
  <Application>Microsoft Office PowerPoint</Application>
  <PresentationFormat>On-screen Show (4:3)</PresentationFormat>
  <Paragraphs>122</Paragraphs>
  <Slides>32</Slides>
  <Notes>0</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Angles</vt:lpstr>
      <vt:lpstr>1_Angles</vt:lpstr>
      <vt:lpstr>PowerPoint Presentation</vt:lpstr>
      <vt:lpstr>PowerPoint Presentation</vt:lpstr>
      <vt:lpstr>Why is it important to diagnose and treat dyslexia?</vt:lpstr>
      <vt:lpstr>PowerPoint Presentation</vt:lpstr>
      <vt:lpstr>PowerPoint Presentation</vt:lpstr>
      <vt:lpstr>Academic </vt:lpstr>
      <vt:lpstr>Personal </vt:lpstr>
      <vt:lpstr>Societal </vt:lpstr>
      <vt:lpstr>Texas Education Code §38.003</vt:lpstr>
      <vt:lpstr>(TEC) 21.054</vt:lpstr>
      <vt:lpstr>(TEC) §38.003 Definition of Dyslexia</vt:lpstr>
      <vt:lpstr>PowerPoint Presentation</vt:lpstr>
      <vt:lpstr>International Dyslexia Association Definition</vt:lpstr>
      <vt:lpstr>International Dyslexia Association Definition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SSISD Vision Statement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Dyslexia Awarene</dc:title>
  <dc:creator>Denise Booher</dc:creator>
  <cp:lastModifiedBy>Denise Booher</cp:lastModifiedBy>
  <cp:revision>26</cp:revision>
  <cp:lastPrinted>2015-08-14T17:30:02Z</cp:lastPrinted>
  <dcterms:created xsi:type="dcterms:W3CDTF">2015-08-14T13:20:51Z</dcterms:created>
  <dcterms:modified xsi:type="dcterms:W3CDTF">2015-08-14T20:07:00Z</dcterms:modified>
</cp:coreProperties>
</file>